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58" r:id="rId12"/>
    <p:sldId id="259" r:id="rId13"/>
    <p:sldId id="268" r:id="rId14"/>
    <p:sldId id="269" r:id="rId15"/>
    <p:sldId id="275" r:id="rId16"/>
    <p:sldId id="272" r:id="rId17"/>
    <p:sldId id="273" r:id="rId18"/>
    <p:sldId id="274" r:id="rId19"/>
    <p:sldId id="276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239" autoAdjust="0"/>
  </p:normalViewPr>
  <p:slideViewPr>
    <p:cSldViewPr snapToGrid="0" snapToObjects="1">
      <p:cViewPr varScale="1">
        <p:scale>
          <a:sx n="92" d="100"/>
          <a:sy n="92" d="100"/>
        </p:scale>
        <p:origin x="-21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0B670A-350B-5043-B376-2DF0B33DBFD0}" type="datetimeFigureOut">
              <a:rPr lang="en-US" smtClean="0"/>
              <a:t>9/22/14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D8169C-3A6E-014E-B503-FF8124BC9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05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 I am going to talk on selection preference and sense</a:t>
            </a:r>
            <a:r>
              <a:rPr lang="en-US" baseline="0" dirty="0" smtClean="0"/>
              <a:t> disambiguation.</a:t>
            </a:r>
          </a:p>
          <a:p>
            <a:r>
              <a:rPr lang="en-US" baseline="0" dirty="0" smtClean="0"/>
              <a:t>Also, 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My research interest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High level specific aims</a:t>
            </a:r>
          </a:p>
          <a:p>
            <a:pPr marL="0" indent="0">
              <a:buFont typeface="+mj-lt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0551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Research area of interest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Potential specific aims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Mostly on the meaning of</a:t>
            </a:r>
            <a:r>
              <a:rPr lang="en-US" baseline="0" dirty="0" smtClean="0"/>
              <a:t> language in biomedical domain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Ranges from words to sentences and even to corpus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Semantic parsing workshop: http://sp14.ws/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95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Research area of interest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Potential specific aims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Mostly on the meaning of</a:t>
            </a:r>
            <a:r>
              <a:rPr lang="en-US" baseline="0" dirty="0" smtClean="0"/>
              <a:t> language in biomedical domain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Ranges from words to sentences and even to corpus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Semantic parsing workshop: http://sp14.ws/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95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Semantic parsing are used to extract meaning from language.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581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Parsing: 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Grammar formalism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Inference</a:t>
            </a:r>
            <a:r>
              <a:rPr lang="en-US" baseline="0" dirty="0" smtClean="0"/>
              <a:t> procedure</a:t>
            </a:r>
            <a:endParaRPr lang="en-US" dirty="0" smtClean="0"/>
          </a:p>
          <a:p>
            <a:r>
              <a:rPr lang="en-US" dirty="0" smtClean="0"/>
              <a:t>Learning:</a:t>
            </a:r>
          </a:p>
          <a:p>
            <a:pPr marL="628650" lvl="1" indent="-171450">
              <a:buFont typeface="Arial"/>
              <a:buChar char="•"/>
            </a:pPr>
            <a:endParaRPr lang="en-US" dirty="0" smtClean="0"/>
          </a:p>
          <a:p>
            <a:r>
              <a:rPr lang="en-US" dirty="0" smtClean="0"/>
              <a:t>Modeling:</a:t>
            </a:r>
            <a:endParaRPr lang="en-US" baseline="0" dirty="0" smtClean="0"/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What logical language to use?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How to model meaning?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719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14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Closure</a:t>
            </a:r>
            <a:r>
              <a:rPr lang="en-US" baseline="0" dirty="0" smtClean="0"/>
              <a:t> properties: tendency of a genre of a language towards finiteness. The research question that they ask is if there is a difference between domain specific corpus and general corpus like BNC.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86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Selection preference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482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Verb</a:t>
            </a:r>
            <a:r>
              <a:rPr lang="en-US" baseline="0" dirty="0" smtClean="0"/>
              <a:t> subject relationship for the nouns person and insect.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147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Eat</a:t>
            </a:r>
            <a:r>
              <a:rPr lang="en-US" baseline="0" dirty="0" smtClean="0"/>
              <a:t> prefers food as an arguments</a:t>
            </a:r>
          </a:p>
          <a:p>
            <a:r>
              <a:rPr lang="en-US" baseline="0" dirty="0" smtClean="0"/>
              <a:t>See distribution is the same as the prior</a:t>
            </a:r>
          </a:p>
          <a:p>
            <a:r>
              <a:rPr lang="en-US" baseline="0" dirty="0" smtClean="0"/>
              <a:t>Find dis-prefers action. </a:t>
            </a:r>
          </a:p>
          <a:p>
            <a:r>
              <a:rPr lang="en-US" baseline="0" dirty="0" smtClean="0"/>
              <a:t>From S(V) at the bottom of the table, eat is very specific. See is not specific and find is less specific.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D8169C-3A6E-014E-B503-FF8124BC990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656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16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51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79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95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93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887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799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346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97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399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FDB94-0011-764E-B2DA-94C9239A6C7A}" type="datetimeFigureOut">
              <a:rPr lang="en-US" smtClean="0"/>
              <a:t>9/22/14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5BAD7-7EEE-7E4A-BA00-D70C51919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330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98891"/>
            <a:ext cx="7772400" cy="2101559"/>
          </a:xfrm>
        </p:spPr>
        <p:txBody>
          <a:bodyPr>
            <a:normAutofit/>
          </a:bodyPr>
          <a:lstStyle/>
          <a:p>
            <a:r>
              <a:rPr lang="en-US" dirty="0" smtClean="0"/>
              <a:t>Selectional Preference and Sense Disambiguation </a:t>
            </a:r>
            <a:br>
              <a:rPr lang="en-US" dirty="0" smtClean="0"/>
            </a:br>
            <a:r>
              <a:rPr lang="en-US" sz="2200" dirty="0" smtClean="0"/>
              <a:t>by Philip </a:t>
            </a:r>
            <a:r>
              <a:rPr lang="en-US" sz="2200" dirty="0" err="1" smtClean="0"/>
              <a:t>Resnik</a:t>
            </a:r>
            <a:endParaRPr lang="en-US"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BioNLP</a:t>
            </a:r>
            <a:r>
              <a:rPr lang="en-US" dirty="0" smtClean="0"/>
              <a:t> Journal Club</a:t>
            </a:r>
          </a:p>
          <a:p>
            <a:r>
              <a:rPr lang="en-US" dirty="0" smtClean="0"/>
              <a:t>Sept 24</a:t>
            </a:r>
            <a:r>
              <a:rPr lang="en-US" baseline="30000" dirty="0" smtClean="0"/>
              <a:t>th</a:t>
            </a:r>
            <a:r>
              <a:rPr lang="en-US" dirty="0" smtClean="0"/>
              <a:t>, 2014.</a:t>
            </a:r>
          </a:p>
          <a:p>
            <a:r>
              <a:rPr lang="en-US" dirty="0" smtClean="0"/>
              <a:t>Negacy Hailu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225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Corpus analysis related research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am interested in the following questions:</a:t>
            </a:r>
          </a:p>
          <a:p>
            <a:pPr lvl="1"/>
            <a:r>
              <a:rPr lang="en-US" dirty="0" smtClean="0"/>
              <a:t>Does document size affect closure properties/</a:t>
            </a:r>
            <a:r>
              <a:rPr lang="en-US" dirty="0" err="1" smtClean="0"/>
              <a:t>zipf’s</a:t>
            </a:r>
            <a:r>
              <a:rPr lang="en-US" dirty="0" smtClean="0"/>
              <a:t> law?</a:t>
            </a:r>
          </a:p>
          <a:p>
            <a:pPr lvl="1"/>
            <a:r>
              <a:rPr lang="en-US" dirty="0" smtClean="0"/>
              <a:t>How large of a sample size is required to do corpus analysis?</a:t>
            </a:r>
          </a:p>
          <a:p>
            <a:pPr lvl="1"/>
            <a:r>
              <a:rPr lang="en-US" dirty="0" smtClean="0"/>
              <a:t>Can we numerically measure closure properties and </a:t>
            </a:r>
            <a:r>
              <a:rPr lang="en-US" dirty="0" err="1" smtClean="0"/>
              <a:t>Zipf’s</a:t>
            </a:r>
            <a:r>
              <a:rPr lang="en-US" dirty="0" smtClean="0"/>
              <a:t> Law?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17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742950" indent="-742950">
              <a:buFont typeface="+mj-ea"/>
              <a:buAutoNum type="circleNumDbPlain" startAt="3"/>
            </a:pPr>
            <a:r>
              <a:rPr lang="en-US" dirty="0" smtClean="0"/>
              <a:t>Lexical acquisition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7461"/>
          </a:xfrm>
        </p:spPr>
        <p:txBody>
          <a:bodyPr/>
          <a:lstStyle/>
          <a:p>
            <a:r>
              <a:rPr lang="en-US" dirty="0" smtClean="0"/>
              <a:t>Goal of lexical acquisition as in</a:t>
            </a:r>
          </a:p>
          <a:p>
            <a:pPr marL="400050" lvl="1" indent="0">
              <a:buNone/>
            </a:pPr>
            <a:r>
              <a:rPr lang="en-US" dirty="0" smtClean="0"/>
              <a:t>“To develop algorithms and statistical </a:t>
            </a:r>
            <a:r>
              <a:rPr lang="en-US" b="1" dirty="0" smtClean="0"/>
              <a:t>techniques for filling the holes in existing dictionaries and lexical resources by looking at the occurrences of patterns of words in large text corpora</a:t>
            </a:r>
            <a:r>
              <a:rPr lang="en-US" dirty="0" smtClean="0"/>
              <a:t>” Manning and </a:t>
            </a:r>
            <a:r>
              <a:rPr lang="en-US" dirty="0" err="1" smtClean="0"/>
              <a:t>Schütze</a:t>
            </a:r>
            <a:r>
              <a:rPr lang="en-US" dirty="0" smtClean="0"/>
              <a:t> </a:t>
            </a:r>
            <a:r>
              <a:rPr lang="en-US" dirty="0"/>
              <a:t>S</a:t>
            </a:r>
            <a:r>
              <a:rPr lang="en-US" dirty="0" smtClean="0"/>
              <a:t>tat NLP. </a:t>
            </a:r>
            <a:endParaRPr lang="en-US" dirty="0" smtClean="0"/>
          </a:p>
          <a:p>
            <a:r>
              <a:rPr lang="en-US" dirty="0" smtClean="0"/>
              <a:t>Lexical acquisition problems:</a:t>
            </a:r>
          </a:p>
          <a:p>
            <a:pPr lvl="1"/>
            <a:r>
              <a:rPr lang="en-US" dirty="0" smtClean="0"/>
              <a:t>Collocations</a:t>
            </a:r>
          </a:p>
          <a:p>
            <a:pPr lvl="1"/>
            <a:r>
              <a:rPr lang="en-US" dirty="0" smtClean="0"/>
              <a:t>Selectional preferences</a:t>
            </a:r>
          </a:p>
          <a:p>
            <a:pPr lvl="1"/>
            <a:r>
              <a:rPr lang="en-US" dirty="0" smtClean="0"/>
              <a:t>Semantic similarity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174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Selectional Preferences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verbs prefer arguments of a particular </a:t>
            </a:r>
            <a:r>
              <a:rPr lang="en-US" dirty="0"/>
              <a:t>t</a:t>
            </a:r>
            <a:r>
              <a:rPr lang="en-US" dirty="0" smtClean="0"/>
              <a:t>ype: selectional preference or restrictions</a:t>
            </a:r>
          </a:p>
          <a:p>
            <a:pPr lvl="1"/>
            <a:r>
              <a:rPr lang="en-US" dirty="0" smtClean="0"/>
              <a:t>Objects of eat tend to be food</a:t>
            </a:r>
          </a:p>
          <a:p>
            <a:pPr lvl="1"/>
            <a:r>
              <a:rPr lang="en-US" dirty="0" smtClean="0"/>
              <a:t>Subjects of think tend to be people  …</a:t>
            </a:r>
          </a:p>
          <a:p>
            <a:pPr lvl="1"/>
            <a:r>
              <a:rPr lang="en-US" dirty="0" smtClean="0"/>
              <a:t>“Preferences” to allow metaphors</a:t>
            </a:r>
          </a:p>
          <a:p>
            <a:pPr lvl="2"/>
            <a:r>
              <a:rPr lang="en-US" dirty="0" smtClean="0"/>
              <a:t>Fear eats the soul</a:t>
            </a:r>
          </a:p>
          <a:p>
            <a:r>
              <a:rPr lang="en-US" dirty="0" smtClean="0"/>
              <a:t>How is this important in NLP?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3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Applications of Selectional Preferences in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To infer meaning from selectional restrictions</a:t>
            </a:r>
          </a:p>
          <a:p>
            <a:pPr lvl="1"/>
            <a:r>
              <a:rPr lang="en-US" dirty="0" smtClean="0"/>
              <a:t>Suppose we don</a:t>
            </a:r>
            <a:r>
              <a:rPr lang="fr-FR" dirty="0" smtClean="0"/>
              <a:t>’</a:t>
            </a:r>
            <a:r>
              <a:rPr lang="en-US" dirty="0" smtClean="0"/>
              <a:t>t know the word “durian” (the word is not available in the vocabulary)</a:t>
            </a:r>
          </a:p>
          <a:p>
            <a:pPr lvl="1"/>
            <a:r>
              <a:rPr lang="en-US" dirty="0" smtClean="0"/>
              <a:t>Susan ate a </a:t>
            </a:r>
            <a:r>
              <a:rPr lang="en-US" b="1" dirty="0" smtClean="0"/>
              <a:t>very fresh durian.</a:t>
            </a:r>
          </a:p>
          <a:p>
            <a:pPr lvl="1"/>
            <a:r>
              <a:rPr lang="en-US" dirty="0" smtClean="0"/>
              <a:t>We can infer that durian is a type of food.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Ranking the possible parses of a sentence:</a:t>
            </a:r>
          </a:p>
          <a:p>
            <a:pPr lvl="1"/>
            <a:r>
              <a:rPr lang="en-US" dirty="0" smtClean="0"/>
              <a:t>Give higher scores to parses where the verb has “natural argument”.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776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Models of selectional preferences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Selectional preference strength</a:t>
            </a:r>
          </a:p>
          <a:p>
            <a:pPr marL="914400" lvl="1" indent="-514350"/>
            <a:r>
              <a:rPr lang="en-US" dirty="0" smtClean="0"/>
              <a:t>How strongly the verb constrains its direct object</a:t>
            </a:r>
          </a:p>
          <a:p>
            <a:pPr marL="914400" lvl="1" indent="-514350"/>
            <a:r>
              <a:rPr lang="en-US" dirty="0" smtClean="0"/>
              <a:t>E.g. eat, find, see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Selectional association</a:t>
            </a:r>
          </a:p>
          <a:p>
            <a:pPr marL="914400" lvl="1" indent="-514350"/>
            <a:r>
              <a:rPr lang="en-US" dirty="0" smtClean="0"/>
              <a:t>Between the verb and the object semantic class</a:t>
            </a:r>
          </a:p>
          <a:p>
            <a:pPr marL="914400" lvl="1" indent="-514350"/>
            <a:r>
              <a:rPr lang="en-US" dirty="0" smtClean="0"/>
              <a:t>E.g. eat and food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284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Selectional Preference and Sense Disambiguation </a:t>
            </a:r>
            <a:br>
              <a:rPr lang="en-US" dirty="0" smtClean="0"/>
            </a:br>
            <a:r>
              <a:rPr lang="en-US" sz="2200" dirty="0" smtClean="0"/>
              <a:t>by Philip </a:t>
            </a:r>
            <a:r>
              <a:rPr lang="en-US" sz="2200" dirty="0" err="1" smtClean="0"/>
              <a:t>Resnik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 of the paper:</a:t>
            </a:r>
          </a:p>
          <a:p>
            <a:pPr marL="685800" lvl="1"/>
            <a:r>
              <a:rPr lang="en-US" dirty="0" smtClean="0"/>
              <a:t>Absence of training data is big problem for corpus-based approaches</a:t>
            </a:r>
          </a:p>
          <a:p>
            <a:pPr marL="685800" lvl="1"/>
            <a:r>
              <a:rPr lang="en-US" dirty="0" smtClean="0"/>
              <a:t>Statistical model of selectional preferences in sense disambiguation.</a:t>
            </a:r>
          </a:p>
          <a:p>
            <a:pPr lvl="2"/>
            <a:r>
              <a:rPr lang="en-US" dirty="0" smtClean="0"/>
              <a:t>Word Sense Disambiguation (WSD) </a:t>
            </a:r>
          </a:p>
          <a:p>
            <a:pPr lvl="2"/>
            <a:r>
              <a:rPr lang="en-US" dirty="0" smtClean="0"/>
              <a:t>E.g. Mary drank </a:t>
            </a:r>
            <a:r>
              <a:rPr lang="en-US" b="1" dirty="0" smtClean="0"/>
              <a:t>burgundy</a:t>
            </a:r>
          </a:p>
          <a:p>
            <a:pPr lvl="2"/>
            <a:r>
              <a:rPr lang="en-US" b="1" dirty="0" smtClean="0"/>
              <a:t>Burgundy </a:t>
            </a:r>
            <a:r>
              <a:rPr lang="en-US" dirty="0" smtClean="0"/>
              <a:t>means color. It also means any of various wines. </a:t>
            </a:r>
          </a:p>
        </p:txBody>
      </p:sp>
    </p:spTree>
    <p:extLst>
      <p:ext uri="{BB962C8B-B14F-4D97-AF65-F5344CB8AC3E}">
        <p14:creationId xmlns:p14="http://schemas.microsoft.com/office/powerpoint/2010/main" val="1245637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Selectional preference in probabilistic terms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43259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difference between the prior distribution and posterior distribution is the selectional preference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691" y="2933706"/>
            <a:ext cx="5913748" cy="23545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0886" y="5529100"/>
            <a:ext cx="3932624" cy="101823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10244" y="5550998"/>
            <a:ext cx="2969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Selection preference strength</a:t>
            </a:r>
          </a:p>
          <a:p>
            <a:r>
              <a:rPr lang="en-US" dirty="0" smtClean="0"/>
              <a:t>of a predicate. KL divergence.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905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Selectional Association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Defined as </a:t>
            </a:r>
          </a:p>
          <a:p>
            <a:r>
              <a:rPr lang="en-US" dirty="0" smtClean="0"/>
              <a:t>E.g. </a:t>
            </a:r>
          </a:p>
          <a:p>
            <a:pPr lvl="1"/>
            <a:r>
              <a:rPr lang="en-US" dirty="0" smtClean="0"/>
              <a:t>Susan </a:t>
            </a:r>
            <a:r>
              <a:rPr lang="en-US" b="1" dirty="0" smtClean="0"/>
              <a:t>interrupted</a:t>
            </a:r>
            <a:r>
              <a:rPr lang="en-US" dirty="0" smtClean="0"/>
              <a:t> the </a:t>
            </a:r>
            <a:r>
              <a:rPr lang="en-US" b="1" dirty="0" smtClean="0"/>
              <a:t>chair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Chair could mean people as in chairperson. It could also mean a furniture.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808" y="4378625"/>
            <a:ext cx="5785883" cy="20134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773" y="1417638"/>
            <a:ext cx="4554075" cy="106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500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from Stat NLP book (Manning and </a:t>
            </a:r>
            <a:r>
              <a:rPr lang="en-US" dirty="0" err="1" smtClean="0"/>
              <a:t>Schütze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61" y="1514278"/>
            <a:ext cx="7685229" cy="399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23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Area of Interest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ea"/>
              <a:buAutoNum type="circleNumDbPlain"/>
            </a:pPr>
            <a:r>
              <a:rPr lang="en-US" dirty="0" smtClean="0"/>
              <a:t>Semantic Parsing with Combinatory Categorial Grammars (CCG)</a:t>
            </a:r>
          </a:p>
          <a:p>
            <a:pPr marL="514350" indent="-514350">
              <a:buFont typeface="+mj-lt"/>
              <a:buAutoNum type="circleNumDbPlain"/>
            </a:pPr>
            <a:r>
              <a:rPr lang="en-US" dirty="0" smtClean="0"/>
              <a:t>Statistical characterization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Closure property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/>
              <a:t>Zipf’s</a:t>
            </a:r>
            <a:r>
              <a:rPr lang="en-US" dirty="0" smtClean="0"/>
              <a:t> law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Over-represented words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Measure of vocabulary similarity/difference using KL divergence </a:t>
            </a:r>
            <a:endParaRPr lang="en-US" dirty="0" smtClean="0"/>
          </a:p>
          <a:p>
            <a:pPr marL="514350" indent="-514350">
              <a:buFont typeface="+mj-lt"/>
              <a:buAutoNum type="circleNumDbPlain"/>
            </a:pPr>
            <a:r>
              <a:rPr lang="en-US" dirty="0" smtClean="0"/>
              <a:t>Lexical acquisition: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Collocation/Term acquisition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Selectional restrictions with semantic classes</a:t>
            </a:r>
          </a:p>
          <a:p>
            <a:pPr marL="0" indent="0">
              <a:buNone/>
            </a:pPr>
            <a:endParaRPr lang="en-US" b="1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876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Area of Interest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ea"/>
              <a:buAutoNum type="circleNumDbPlain"/>
            </a:pPr>
            <a:r>
              <a:rPr lang="en-US" dirty="0" smtClean="0"/>
              <a:t>Semantic Parsing with Combinatory Categorial Grammars (CCG)</a:t>
            </a:r>
          </a:p>
          <a:p>
            <a:pPr marL="514350" indent="-514350">
              <a:buFont typeface="+mj-lt"/>
              <a:buAutoNum type="circleNumDbPlain"/>
            </a:pPr>
            <a:r>
              <a:rPr lang="en-US" dirty="0" smtClean="0"/>
              <a:t>Statistical characterization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Closure property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/>
              <a:t>Zipf’s</a:t>
            </a:r>
            <a:r>
              <a:rPr lang="en-US" dirty="0" smtClean="0"/>
              <a:t> law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Over-represented words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Measure of vocabulary similarity/difference using KL divergence </a:t>
            </a:r>
            <a:endParaRPr lang="en-US" dirty="0" smtClean="0"/>
          </a:p>
          <a:p>
            <a:pPr marL="514350" indent="-514350">
              <a:buFont typeface="+mj-lt"/>
              <a:buAutoNum type="circleNumDbPlain"/>
            </a:pPr>
            <a:r>
              <a:rPr lang="en-US" dirty="0" smtClean="0"/>
              <a:t>Lexical acquisition: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Collocation/Term acquisition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b="1" dirty="0" smtClean="0">
                <a:solidFill>
                  <a:srgbClr val="3366FF"/>
                </a:solidFill>
              </a:rPr>
              <a:t>Selectional restrictions with semantic classes</a:t>
            </a:r>
          </a:p>
          <a:p>
            <a:pPr marL="0" indent="0">
              <a:buNone/>
            </a:pPr>
            <a:endParaRPr lang="en-US" b="1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832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742950" indent="-742950">
              <a:buFont typeface="+mj-ea"/>
              <a:buAutoNum type="circleNumDbPlain"/>
            </a:pPr>
            <a:r>
              <a:rPr lang="en-US" dirty="0" smtClean="0"/>
              <a:t>Semantic Parsing with CCG </a:t>
            </a:r>
            <a:br>
              <a:rPr lang="en-US" dirty="0" smtClean="0"/>
            </a:br>
            <a:r>
              <a:rPr lang="en-US" dirty="0" smtClean="0"/>
              <a:t>Task 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49716"/>
            <a:ext cx="9144000" cy="27549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94338" y="5770798"/>
            <a:ext cx="2148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Slide from </a:t>
            </a:r>
            <a:r>
              <a:rPr lang="en-US" dirty="0" err="1" smtClean="0"/>
              <a:t>Artzi</a:t>
            </a:r>
            <a:r>
              <a:rPr lang="en-US" dirty="0" smtClean="0"/>
              <a:t>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07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ask 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1549400"/>
            <a:ext cx="8496300" cy="375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4338" y="5770798"/>
            <a:ext cx="2148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Slide from </a:t>
            </a:r>
            <a:r>
              <a:rPr lang="en-US" dirty="0" err="1" smtClean="0"/>
              <a:t>Artzi</a:t>
            </a:r>
            <a:r>
              <a:rPr lang="en-US" dirty="0" smtClean="0"/>
              <a:t>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916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ask 3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900"/>
            <a:ext cx="9144000" cy="26139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94338" y="5770798"/>
            <a:ext cx="2148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Slide from </a:t>
            </a:r>
            <a:r>
              <a:rPr lang="en-US" dirty="0" err="1" smtClean="0"/>
              <a:t>Artzi</a:t>
            </a:r>
            <a:r>
              <a:rPr lang="en-US" dirty="0" smtClean="0"/>
              <a:t>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616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ask 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6900"/>
            <a:ext cx="9144000" cy="31223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85" y="4844642"/>
            <a:ext cx="9144000" cy="201335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96044" y="6576692"/>
            <a:ext cx="2148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Slide from </a:t>
            </a:r>
            <a:r>
              <a:rPr lang="en-US" dirty="0" err="1" smtClean="0"/>
              <a:t>Artzi</a:t>
            </a:r>
            <a:r>
              <a:rPr lang="en-US" dirty="0" smtClean="0"/>
              <a:t>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176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Central problems in Semantic Parsing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39464"/>
            <a:ext cx="8229600" cy="1686699"/>
          </a:xfrm>
        </p:spPr>
        <p:txBody>
          <a:bodyPr>
            <a:normAutofit fontScale="4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Yoav</a:t>
            </a:r>
            <a:r>
              <a:rPr lang="en-US" dirty="0" smtClean="0"/>
              <a:t> </a:t>
            </a:r>
            <a:r>
              <a:rPr lang="en-US" dirty="0" err="1" smtClean="0"/>
              <a:t>Artzi</a:t>
            </a:r>
            <a:r>
              <a:rPr lang="en-US" dirty="0" smtClean="0"/>
              <a:t>, Nicholas FitzGerald and Luke </a:t>
            </a:r>
            <a:r>
              <a:rPr lang="en-US" dirty="0" err="1" smtClean="0"/>
              <a:t>Zettlemoyer</a:t>
            </a:r>
            <a:r>
              <a:rPr lang="en-US" dirty="0" smtClean="0"/>
              <a:t>: </a:t>
            </a:r>
            <a:r>
              <a:rPr lang="en-US" dirty="0" smtClean="0"/>
              <a:t>Semantic Parsing with Combinatory Categorial Grammars. </a:t>
            </a:r>
            <a:r>
              <a:rPr lang="en-US" dirty="0" smtClean="0"/>
              <a:t> ACL 2013 Tutorial.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Yonatan Bisk and Julia </a:t>
            </a:r>
            <a:r>
              <a:rPr lang="en-US" dirty="0" err="1" smtClean="0"/>
              <a:t>Hockenmaier</a:t>
            </a:r>
            <a:r>
              <a:rPr lang="en-US" dirty="0" smtClean="0"/>
              <a:t> An HDP Model for Inducing Combinatory Categorial Grammars Transactions of the Association for Computational Linguistics </a:t>
            </a:r>
            <a:r>
              <a:rPr lang="en-US" dirty="0" err="1" smtClean="0"/>
              <a:t>Vol</a:t>
            </a:r>
            <a:r>
              <a:rPr lang="en-US" dirty="0" smtClean="0"/>
              <a:t> 1. 2013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Yonatan Bisk, Julia </a:t>
            </a:r>
            <a:r>
              <a:rPr lang="en-US" dirty="0" err="1" smtClean="0"/>
              <a:t>Hockenmaier</a:t>
            </a:r>
            <a:r>
              <a:rPr lang="en-US" dirty="0" smtClean="0"/>
              <a:t>: Simple Robust Grammar Induction with Combinatory Categorial Grammars. AAAI 2012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Steedman</a:t>
            </a:r>
            <a:r>
              <a:rPr lang="en-US" dirty="0" smtClean="0"/>
              <a:t> M. 2000. The Syntactic Process. MIT press.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9266"/>
            <a:ext cx="9144000" cy="233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7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742950" indent="-742950">
              <a:buFont typeface="+mj-ea"/>
              <a:buAutoNum type="circleNumDbPlain" startAt="2"/>
            </a:pPr>
            <a:r>
              <a:rPr lang="en-US" dirty="0" smtClean="0"/>
              <a:t> Corpus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Statistical characterization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Closure property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/>
              <a:t>Zipf’s</a:t>
            </a:r>
            <a:r>
              <a:rPr lang="en-US" dirty="0" smtClean="0"/>
              <a:t> law: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Over-represented words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Measures of vocabulary similarity/differences using KL divergence.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329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</a:t>
            </a:r>
            <a:r>
              <a:rPr lang="en-US" dirty="0" smtClean="0"/>
              <a:t>losure property to study corpus analysis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264" y="1336369"/>
            <a:ext cx="4187735" cy="29572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1336368"/>
            <a:ext cx="4340325" cy="28450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" y="4293579"/>
            <a:ext cx="4112742" cy="25643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1999" y="5315209"/>
            <a:ext cx="4340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Irina </a:t>
            </a:r>
            <a:r>
              <a:rPr lang="en-US" dirty="0" err="1" smtClean="0"/>
              <a:t>Temnikova</a:t>
            </a:r>
            <a:r>
              <a:rPr lang="en-US" dirty="0" smtClean="0"/>
              <a:t> and K. </a:t>
            </a:r>
            <a:r>
              <a:rPr lang="en-US" dirty="0" err="1" smtClean="0"/>
              <a:t>Bretonnel</a:t>
            </a:r>
            <a:r>
              <a:rPr lang="en-US" dirty="0" smtClean="0"/>
              <a:t> Cohen (2013)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381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2273</TotalTime>
  <Words>860</Words>
  <Application>Microsoft Macintosh PowerPoint</Application>
  <PresentationFormat>On-screen Show (4:3)</PresentationFormat>
  <Paragraphs>137</Paragraphs>
  <Slides>19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Selectional Preference and Sense Disambiguation  by Philip Resnik</vt:lpstr>
      <vt:lpstr>Research Area of Interest</vt:lpstr>
      <vt:lpstr>Semantic Parsing with CCG  Task 1</vt:lpstr>
      <vt:lpstr>Task 2</vt:lpstr>
      <vt:lpstr>Task 3</vt:lpstr>
      <vt:lpstr>Task 4</vt:lpstr>
      <vt:lpstr>Central problems in Semantic Parsing </vt:lpstr>
      <vt:lpstr> Corpus analysis</vt:lpstr>
      <vt:lpstr>Closure property to study corpus analysis</vt:lpstr>
      <vt:lpstr>Corpus analysis related research questions</vt:lpstr>
      <vt:lpstr>Lexical acquisition  </vt:lpstr>
      <vt:lpstr>Selectional Preferences </vt:lpstr>
      <vt:lpstr>Applications of Selectional Preferences in NLP</vt:lpstr>
      <vt:lpstr>Models of selectional preferences </vt:lpstr>
      <vt:lpstr>Selectional Preference and Sense Disambiguation  by Philip Resnik</vt:lpstr>
      <vt:lpstr>Selectional preference in probabilistic terms</vt:lpstr>
      <vt:lpstr>Selectional Association</vt:lpstr>
      <vt:lpstr>Example from Stat NLP book (Manning and Schütze)</vt:lpstr>
      <vt:lpstr>Research Area of Interest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Selectional Preference and Sense Disambiguation by Philip Resnik</dc:title>
  <dc:creator>Microsoft Office User</dc:creator>
  <cp:lastModifiedBy>Microsoft Office User</cp:lastModifiedBy>
  <cp:revision>86</cp:revision>
  <dcterms:created xsi:type="dcterms:W3CDTF">2014-09-23T03:40:03Z</dcterms:created>
  <dcterms:modified xsi:type="dcterms:W3CDTF">2014-09-24T17:33:09Z</dcterms:modified>
</cp:coreProperties>
</file>

<file path=docProps/thumbnail.jpeg>
</file>